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1" r:id="rId4"/>
    <p:sldId id="267" r:id="rId5"/>
    <p:sldId id="272" r:id="rId6"/>
    <p:sldId id="266" r:id="rId7"/>
    <p:sldId id="268" r:id="rId8"/>
    <p:sldId id="273" r:id="rId9"/>
    <p:sldId id="259" r:id="rId10"/>
    <p:sldId id="274" r:id="rId11"/>
    <p:sldId id="260" r:id="rId12"/>
    <p:sldId id="270" r:id="rId1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DAD"/>
    <a:srgbClr val="6053B0"/>
    <a:srgbClr val="C73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12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15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5B6B32-7402-4FA1-ADE4-71CDC405C7C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A4ACB4-8D4B-41E7-85B2-64E32A559C7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084E9-669E-4508-8167-DD813AD384AB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0CE92-585E-47A1-8614-36543EF482AB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650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0CE92-585E-47A1-8614-36543EF482AB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227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0CE92-585E-47A1-8614-36543EF482AB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593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200F4F-7A51-444B-A8E4-0E068015356F}" type="datetime1">
              <a:rPr lang="de-DE" altLang="de-DE" smtClean="0"/>
              <a:t>16.11.2021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2C55-C726-4FAB-AA34-4F85508DC2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88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FAE96-FD43-4C35-BADB-F3FCB083D3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451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23336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23336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5EC3A-63DC-4D36-BD46-1D3D1A7D72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60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D4A56-B4EB-4D2C-A0F6-05FC807C768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495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8DD0E-99E0-44C6-986E-9A2D683132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277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0575" y="1978025"/>
            <a:ext cx="3702050" cy="7207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978025"/>
            <a:ext cx="3703638" cy="7207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C9FE05-56B5-4800-AA15-09678C108125}" type="datetime1">
              <a:rPr lang="de-DE" altLang="de-DE" smtClean="0"/>
              <a:t>16.11.2021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B0743-037C-4A43-AF53-C334E2EAA5C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113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E91F3-F27D-4BDC-92B0-BDD701DBF35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48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536FD-ECD2-4D3C-8CB2-2D9215DBA3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406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678C0-94EF-45D5-ACBF-5D51DA9189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815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786C-0281-4E07-8B4C-A6B66F2EF0F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398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CD119-DB13-4D4C-86A2-AAE90950D1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26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6497638"/>
            <a:ext cx="9177338" cy="360362"/>
          </a:xfrm>
          <a:prstGeom prst="rect">
            <a:avLst/>
          </a:prstGeom>
          <a:solidFill>
            <a:srgbClr val="2E5DAD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77338" cy="1514475"/>
          </a:xfrm>
          <a:prstGeom prst="rect">
            <a:avLst/>
          </a:prstGeom>
          <a:solidFill>
            <a:srgbClr val="2E5DAD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978025"/>
            <a:ext cx="75580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Zweite Ebene</a:t>
            </a:r>
          </a:p>
          <a:p>
            <a:pPr lvl="0"/>
            <a:r>
              <a:rPr lang="de-DE" altLang="de-DE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0575" y="6494463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525E3B40-67A7-42D4-BCE6-8E1D88605270}" type="datetime1">
              <a:rPr lang="de-DE" altLang="de-DE" smtClean="0"/>
              <a:t>16.11.2021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94463"/>
            <a:ext cx="2895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94463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8AFAF0AB-0756-413E-A2BF-9E85890F906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1" name="Picture 7" descr="BB_PA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87338"/>
            <a:ext cx="11874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120925Logo_pb_color_Präsidium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9275"/>
            <a:ext cx="3208338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ct val="20000"/>
        </a:spcBef>
        <a:spcAft>
          <a:spcPct val="20000"/>
        </a:spcAft>
        <a:buClr>
          <a:srgbClr val="C73C35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3" y="1520723"/>
            <a:ext cx="3563888" cy="22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  <a:endParaRPr lang="de-DE" altLang="de-DE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30687" y="2014935"/>
            <a:ext cx="6552728" cy="74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de-DE" altLang="de-DE" sz="3200" b="0" dirty="0" smtClean="0">
                <a:solidFill>
                  <a:srgbClr val="C73C35"/>
                </a:solidFill>
                <a:latin typeface="Arial" panose="020B0604020202020204" pitchFamily="34" charset="0"/>
              </a:rPr>
              <a:t>„Im Tandem gegen die Grenzkriminalität</a:t>
            </a:r>
            <a:r>
              <a:rPr lang="de-DE" altLang="de-DE" sz="3600" b="0" dirty="0" smtClean="0">
                <a:solidFill>
                  <a:srgbClr val="C73C35"/>
                </a:solidFill>
                <a:latin typeface="Arial" panose="020B0604020202020204" pitchFamily="34" charset="0"/>
              </a:rPr>
              <a:t>“</a:t>
            </a:r>
            <a:br>
              <a:rPr lang="de-DE" altLang="de-DE" sz="3600" b="0" dirty="0" smtClean="0">
                <a:solidFill>
                  <a:srgbClr val="C73C35"/>
                </a:solidFill>
                <a:latin typeface="Arial" panose="020B0604020202020204" pitchFamily="34" charset="0"/>
              </a:rPr>
            </a:br>
            <a:r>
              <a:rPr lang="de-DE" altLang="de-DE" sz="1100" b="0" dirty="0" smtClean="0">
                <a:solidFill>
                  <a:srgbClr val="C73C35"/>
                </a:solidFill>
                <a:latin typeface="Arial" panose="020B0604020202020204" pitchFamily="34" charset="0"/>
              </a:rPr>
              <a:t/>
            </a:r>
            <a:br>
              <a:rPr lang="de-DE" altLang="de-DE" sz="1100" b="0" dirty="0" smtClean="0">
                <a:solidFill>
                  <a:srgbClr val="C73C35"/>
                </a:solidFill>
                <a:latin typeface="Arial" panose="020B0604020202020204" pitchFamily="34" charset="0"/>
              </a:rPr>
            </a:br>
            <a:r>
              <a:rPr lang="de-DE" altLang="de-DE" sz="3200" b="0" dirty="0" smtClean="0">
                <a:solidFill>
                  <a:srgbClr val="0070C0"/>
                </a:solidFill>
                <a:latin typeface="Arial" panose="020B0604020202020204" pitchFamily="34" charset="0"/>
              </a:rPr>
              <a:t>„W </a:t>
            </a:r>
            <a:r>
              <a:rPr lang="de-DE" altLang="de-DE" sz="3200" b="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tandemie</a:t>
            </a:r>
            <a:r>
              <a:rPr lang="de-DE" altLang="de-DE" sz="3200" b="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przeciwko</a:t>
            </a:r>
            <a:r>
              <a:rPr lang="de-DE" altLang="de-DE" sz="3200" b="0" dirty="0" smtClean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de-DE" altLang="de-DE" sz="3200" b="0" dirty="0" smtClean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de-DE" altLang="de-DE" sz="3200" b="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przest</a:t>
            </a:r>
            <a:r>
              <a:rPr lang="pl-PL" altLang="de-DE" sz="3200" b="0" dirty="0" smtClean="0">
                <a:solidFill>
                  <a:srgbClr val="0070C0"/>
                </a:solidFill>
                <a:latin typeface="Arial" panose="020B0604020202020204" pitchFamily="34" charset="0"/>
              </a:rPr>
              <a:t>ępczości przygranicznej</a:t>
            </a:r>
            <a:r>
              <a:rPr lang="de-DE" altLang="de-DE" sz="3600" b="0" dirty="0" smtClean="0">
                <a:solidFill>
                  <a:srgbClr val="0070C0"/>
                </a:solidFill>
                <a:latin typeface="Arial" panose="020B0604020202020204" pitchFamily="34" charset="0"/>
              </a:rPr>
              <a:t>“</a:t>
            </a:r>
            <a:br>
              <a:rPr lang="de-DE" altLang="de-DE" sz="3600" b="0" dirty="0" smtClean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de-DE" altLang="de-DE" sz="3600" b="0" dirty="0" smtClean="0">
                <a:solidFill>
                  <a:srgbClr val="C73C35"/>
                </a:solidFill>
                <a:latin typeface="Arial" panose="020B0604020202020204" pitchFamily="34" charset="0"/>
              </a:rPr>
              <a:t/>
            </a:r>
            <a:br>
              <a:rPr lang="de-DE" altLang="de-DE" sz="3600" b="0" dirty="0" smtClean="0">
                <a:solidFill>
                  <a:srgbClr val="C73C35"/>
                </a:solidFill>
                <a:latin typeface="Arial" panose="020B0604020202020204" pitchFamily="34" charset="0"/>
              </a:rPr>
            </a:br>
            <a:endParaRPr lang="de-DE" altLang="de-DE" sz="3600" b="0" dirty="0">
              <a:solidFill>
                <a:srgbClr val="C73C35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687" y="4405281"/>
            <a:ext cx="8208912" cy="1163395"/>
          </a:xfrm>
          <a:noFill/>
          <a:ln/>
        </p:spPr>
        <p:txBody>
          <a:bodyPr/>
          <a:lstStyle/>
          <a:p>
            <a:pPr algn="l"/>
            <a:r>
              <a:rPr lang="de-DE" b="1" dirty="0" smtClean="0"/>
              <a:t> </a:t>
            </a:r>
            <a:endParaRPr lang="de-DE" dirty="0"/>
          </a:p>
          <a:p>
            <a:pPr algn="l"/>
            <a:r>
              <a:rPr lang="de-DE" sz="1800" b="1" dirty="0" smtClean="0"/>
              <a:t>Kooperationsprogramm </a:t>
            </a:r>
            <a:r>
              <a:rPr lang="de-DE" sz="1800" b="1" dirty="0"/>
              <a:t>INTERREG </a:t>
            </a:r>
            <a:r>
              <a:rPr lang="de-DE" sz="1800" b="1" dirty="0" smtClean="0"/>
              <a:t>VA 2014-2020</a:t>
            </a:r>
            <a:endParaRPr lang="de-DE" sz="1800" dirty="0"/>
          </a:p>
          <a:p>
            <a:pPr algn="l"/>
            <a:r>
              <a:rPr lang="pl-PL" sz="1800" b="1" dirty="0" smtClean="0">
                <a:solidFill>
                  <a:srgbClr val="0070C0"/>
                </a:solidFill>
              </a:rPr>
              <a:t>Program współpracy INTERREG VA</a:t>
            </a:r>
            <a:r>
              <a:rPr lang="de-DE" sz="1800" b="1" dirty="0" smtClean="0">
                <a:solidFill>
                  <a:srgbClr val="0070C0"/>
                </a:solidFill>
              </a:rPr>
              <a:t> 2014-2020</a:t>
            </a:r>
            <a:endParaRPr lang="pl-PL" sz="1800" b="1" dirty="0" smtClean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55-C726-4FAB-AA34-4F85508DC243}" type="slidenum">
              <a:rPr lang="de-DE" altLang="de-DE" smtClean="0"/>
              <a:pPr/>
              <a:t>1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70" y="5884420"/>
            <a:ext cx="2815459" cy="70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34C3-7215-4DF5-84A1-9247CA3DA971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483" y="1556792"/>
            <a:ext cx="4923621" cy="49141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b="1" dirty="0" smtClean="0"/>
              <a:t>Rückgang der Kriminalität im Grenzgebiet von 2017 bis 2020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de-DE" altLang="de-DE" dirty="0" smtClean="0"/>
              <a:t>Diebstahl gesamt: -13,0 %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de-DE" altLang="de-DE" dirty="0" smtClean="0"/>
              <a:t>Kfz-Diebstahl: -19,5 %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de-DE" altLang="de-DE" dirty="0" smtClean="0"/>
              <a:t>Fahrrad-Diebstahl: -16,0 %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de-DE" altLang="de-DE" dirty="0" smtClean="0"/>
              <a:t>Landmaschinen-Diebstahl: -29,4 %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de-DE" altLang="de-DE" dirty="0" smtClean="0"/>
              <a:t>Grenzüberschreitende Kriminalität: -53,4 %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endParaRPr lang="de-DE" altLang="de-DE" sz="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altLang="de-DE" b="1" dirty="0" smtClean="0">
                <a:solidFill>
                  <a:srgbClr val="0070C0"/>
                </a:solidFill>
              </a:rPr>
              <a:t>Spadek przestępczości w obszarze przygranicznym w latach</a:t>
            </a:r>
            <a:r>
              <a:rPr lang="de-DE" altLang="de-DE" b="1" dirty="0" smtClean="0">
                <a:solidFill>
                  <a:srgbClr val="0070C0"/>
                </a:solidFill>
              </a:rPr>
              <a:t> </a:t>
            </a:r>
            <a:r>
              <a:rPr lang="de-DE" altLang="de-DE" b="1" dirty="0">
                <a:solidFill>
                  <a:srgbClr val="0070C0"/>
                </a:solidFill>
              </a:rPr>
              <a:t>2017 </a:t>
            </a:r>
            <a:r>
              <a:rPr lang="pl-PL" altLang="de-DE" b="1" dirty="0" smtClean="0">
                <a:solidFill>
                  <a:srgbClr val="0070C0"/>
                </a:solidFill>
              </a:rPr>
              <a:t>do</a:t>
            </a:r>
            <a:r>
              <a:rPr lang="de-DE" altLang="de-DE" b="1" dirty="0" smtClean="0">
                <a:solidFill>
                  <a:srgbClr val="0070C0"/>
                </a:solidFill>
              </a:rPr>
              <a:t> </a:t>
            </a:r>
            <a:r>
              <a:rPr lang="de-DE" altLang="de-DE" b="1" dirty="0">
                <a:solidFill>
                  <a:srgbClr val="0070C0"/>
                </a:solidFill>
              </a:rPr>
              <a:t>2020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pl-PL" altLang="de-DE" dirty="0" smtClean="0">
                <a:solidFill>
                  <a:srgbClr val="0070C0"/>
                </a:solidFill>
              </a:rPr>
              <a:t>kradzieże łącznie</a:t>
            </a:r>
            <a:r>
              <a:rPr lang="de-DE" altLang="de-DE" dirty="0" smtClean="0">
                <a:solidFill>
                  <a:srgbClr val="0070C0"/>
                </a:solidFill>
              </a:rPr>
              <a:t>: </a:t>
            </a:r>
            <a:r>
              <a:rPr lang="de-DE" altLang="de-DE" dirty="0">
                <a:solidFill>
                  <a:srgbClr val="0070C0"/>
                </a:solidFill>
              </a:rPr>
              <a:t>-13,0 %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pl-PL" altLang="de-DE" dirty="0" smtClean="0">
                <a:solidFill>
                  <a:srgbClr val="0070C0"/>
                </a:solidFill>
              </a:rPr>
              <a:t>kradzieże pojazdów</a:t>
            </a:r>
            <a:r>
              <a:rPr lang="de-DE" altLang="de-DE" dirty="0" smtClean="0">
                <a:solidFill>
                  <a:srgbClr val="0070C0"/>
                </a:solidFill>
              </a:rPr>
              <a:t>: </a:t>
            </a:r>
            <a:r>
              <a:rPr lang="de-DE" altLang="de-DE" dirty="0">
                <a:solidFill>
                  <a:srgbClr val="0070C0"/>
                </a:solidFill>
              </a:rPr>
              <a:t>-19,5 %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pl-PL" altLang="de-DE" dirty="0" smtClean="0">
                <a:solidFill>
                  <a:srgbClr val="0070C0"/>
                </a:solidFill>
              </a:rPr>
              <a:t>kradzieże rowerów</a:t>
            </a:r>
            <a:r>
              <a:rPr lang="de-DE" altLang="de-DE" dirty="0" smtClean="0">
                <a:solidFill>
                  <a:srgbClr val="0070C0"/>
                </a:solidFill>
              </a:rPr>
              <a:t>: </a:t>
            </a:r>
            <a:r>
              <a:rPr lang="de-DE" altLang="de-DE" dirty="0">
                <a:solidFill>
                  <a:srgbClr val="0070C0"/>
                </a:solidFill>
              </a:rPr>
              <a:t>-16,0 %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pl-PL" altLang="de-DE" dirty="0" smtClean="0">
                <a:solidFill>
                  <a:srgbClr val="0070C0"/>
                </a:solidFill>
              </a:rPr>
              <a:t>kradzieże maszyn rolniczych</a:t>
            </a:r>
            <a:r>
              <a:rPr lang="de-DE" altLang="de-DE" dirty="0" smtClean="0">
                <a:solidFill>
                  <a:srgbClr val="0070C0"/>
                </a:solidFill>
              </a:rPr>
              <a:t>: </a:t>
            </a:r>
            <a:r>
              <a:rPr lang="de-DE" altLang="de-DE" dirty="0">
                <a:solidFill>
                  <a:srgbClr val="0070C0"/>
                </a:solidFill>
              </a:rPr>
              <a:t>-29,4 %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pl-PL" altLang="de-DE" dirty="0" smtClean="0">
                <a:solidFill>
                  <a:srgbClr val="0070C0"/>
                </a:solidFill>
              </a:rPr>
              <a:t>przestępczość transgraniczna</a:t>
            </a:r>
            <a:r>
              <a:rPr lang="de-DE" altLang="de-DE" dirty="0" smtClean="0">
                <a:solidFill>
                  <a:srgbClr val="0070C0"/>
                </a:solidFill>
              </a:rPr>
              <a:t>: </a:t>
            </a:r>
            <a:r>
              <a:rPr lang="de-DE" altLang="de-DE" dirty="0">
                <a:solidFill>
                  <a:srgbClr val="0070C0"/>
                </a:solidFill>
              </a:rPr>
              <a:t>-53,4 %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endParaRPr lang="de-DE" alt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021288"/>
            <a:ext cx="2236068" cy="5598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220" y="1556792"/>
            <a:ext cx="2952328" cy="19868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13" y="3261222"/>
            <a:ext cx="3223773" cy="320973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139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34C3-7215-4DF5-84A1-9247CA3DA971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36836" y="1682170"/>
            <a:ext cx="5670400" cy="4320480"/>
          </a:xfrm>
        </p:spPr>
        <p:txBody>
          <a:bodyPr/>
          <a:lstStyle/>
          <a:p>
            <a:r>
              <a:rPr lang="de-DE" sz="2000" b="1" dirty="0"/>
              <a:t>Gemeinsames deutsch-polnisches Polizeiteam </a:t>
            </a:r>
            <a:r>
              <a:rPr lang="de-DE" sz="2000" b="1" dirty="0" smtClean="0"/>
              <a:t>Guben-</a:t>
            </a:r>
            <a:r>
              <a:rPr lang="de-DE" sz="2000" b="1" dirty="0" err="1" smtClean="0"/>
              <a:t>Gubin</a:t>
            </a:r>
            <a:r>
              <a:rPr lang="de-DE" sz="2000" b="1" dirty="0" smtClean="0"/>
              <a:t> </a:t>
            </a:r>
            <a:r>
              <a:rPr lang="de-DE" sz="2000" b="1" dirty="0"/>
              <a:t>(GPT</a:t>
            </a:r>
            <a:r>
              <a:rPr lang="de-DE" sz="20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Weiterentwicklung und </a:t>
            </a:r>
            <a:r>
              <a:rPr lang="de-DE" dirty="0" smtClean="0"/>
              <a:t>Institutionalisierung </a:t>
            </a:r>
            <a:br>
              <a:rPr lang="de-DE" dirty="0" smtClean="0"/>
            </a:br>
            <a:r>
              <a:rPr lang="de-DE" dirty="0" smtClean="0"/>
              <a:t>der gemeinsamen Streifen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Permanent besetzte deutsch-polnische Polizeieinheit im Pilotprojekt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800" dirty="0" smtClean="0"/>
          </a:p>
          <a:p>
            <a:r>
              <a:rPr lang="pl-PL" b="1" dirty="0" smtClean="0">
                <a:solidFill>
                  <a:srgbClr val="0070C0"/>
                </a:solidFill>
              </a:rPr>
              <a:t>Wspólny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Niemiecko</a:t>
            </a:r>
            <a:r>
              <a:rPr lang="de-DE" b="1" dirty="0" smtClean="0">
                <a:solidFill>
                  <a:srgbClr val="0070C0"/>
                </a:solidFill>
              </a:rPr>
              <a:t>-</a:t>
            </a:r>
            <a:r>
              <a:rPr lang="pl-PL" b="1" dirty="0" smtClean="0">
                <a:solidFill>
                  <a:srgbClr val="0070C0"/>
                </a:solidFill>
              </a:rPr>
              <a:t>Polski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Zespół Policyjny</a:t>
            </a:r>
            <a:r>
              <a:rPr lang="de-DE" b="1" dirty="0" smtClean="0">
                <a:solidFill>
                  <a:srgbClr val="0070C0"/>
                </a:solidFill>
              </a:rPr>
              <a:t> Guben-</a:t>
            </a:r>
            <a:r>
              <a:rPr lang="de-DE" b="1" dirty="0" err="1" smtClean="0">
                <a:solidFill>
                  <a:srgbClr val="0070C0"/>
                </a:solidFill>
              </a:rPr>
              <a:t>Gubin</a:t>
            </a:r>
            <a:r>
              <a:rPr lang="de-DE" b="1" dirty="0" smtClean="0">
                <a:solidFill>
                  <a:srgbClr val="0070C0"/>
                </a:solidFill>
              </a:rPr>
              <a:t> (GPT)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d</a:t>
            </a:r>
            <a:r>
              <a:rPr lang="de-DE" dirty="0" err="1" smtClean="0">
                <a:solidFill>
                  <a:srgbClr val="0070C0"/>
                </a:solidFill>
              </a:rPr>
              <a:t>alszy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rozwój</a:t>
            </a:r>
            <a:r>
              <a:rPr lang="de-DE" dirty="0" smtClean="0">
                <a:solidFill>
                  <a:srgbClr val="0070C0"/>
                </a:solidFill>
              </a:rPr>
              <a:t> i </a:t>
            </a:r>
            <a:r>
              <a:rPr lang="de-DE" dirty="0" err="1" smtClean="0">
                <a:solidFill>
                  <a:srgbClr val="0070C0"/>
                </a:solidFill>
              </a:rPr>
              <a:t>instytucjonalizacja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wspólnych patroli</a:t>
            </a:r>
            <a:endParaRPr lang="de-DE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stale obsadzona Niemiecko</a:t>
            </a:r>
            <a:r>
              <a:rPr lang="de-DE" dirty="0" smtClean="0">
                <a:solidFill>
                  <a:srgbClr val="0070C0"/>
                </a:solidFill>
              </a:rPr>
              <a:t>-</a:t>
            </a:r>
            <a:r>
              <a:rPr lang="pl-PL" dirty="0" smtClean="0">
                <a:solidFill>
                  <a:srgbClr val="0070C0"/>
                </a:solidFill>
              </a:rPr>
              <a:t>P</a:t>
            </a:r>
            <a:r>
              <a:rPr lang="de-DE" dirty="0" err="1" smtClean="0">
                <a:solidFill>
                  <a:srgbClr val="0070C0"/>
                </a:solidFill>
              </a:rPr>
              <a:t>ol</a:t>
            </a:r>
            <a:r>
              <a:rPr lang="pl-PL" dirty="0" smtClean="0">
                <a:solidFill>
                  <a:srgbClr val="0070C0"/>
                </a:solidFill>
              </a:rPr>
              <a:t>ska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Jednostka Policji jako projekt pilotowy</a:t>
            </a:r>
            <a:endParaRPr lang="de-D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062" y="1884264"/>
            <a:ext cx="4081938" cy="19581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35" y="3932124"/>
            <a:ext cx="2567930" cy="24726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6" y="5968264"/>
            <a:ext cx="2524100" cy="6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64799"/>
            <a:ext cx="3433552" cy="1944216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Wir bedanken uns bei dem Begleitausschuss des INTERREG VA, bei der Euroregion PRO EUROPA VIADRINA sowie bei allen Beteiligten für die ausgezeichnete Zusammenar</a:t>
            </a:r>
            <a:r>
              <a:rPr lang="pl-PL" dirty="0" smtClean="0"/>
              <a:t>beit.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0070C0"/>
                </a:solidFill>
              </a:rPr>
              <a:t>D</a:t>
            </a:r>
            <a:r>
              <a:rPr lang="pl-PL" dirty="0" smtClean="0">
                <a:solidFill>
                  <a:srgbClr val="0070C0"/>
                </a:solidFill>
              </a:rPr>
              <a:t>ziękujemy Komitetowi Monitorującemu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INTERREG </a:t>
            </a:r>
            <a:r>
              <a:rPr lang="de-DE" dirty="0" smtClean="0">
                <a:solidFill>
                  <a:srgbClr val="0070C0"/>
                </a:solidFill>
              </a:rPr>
              <a:t>VA </a:t>
            </a:r>
            <a:r>
              <a:rPr lang="pl-PL" dirty="0" smtClean="0">
                <a:solidFill>
                  <a:srgbClr val="0070C0"/>
                </a:solidFill>
              </a:rPr>
              <a:t>przy </a:t>
            </a:r>
            <a:r>
              <a:rPr lang="de-DE" dirty="0" smtClean="0">
                <a:solidFill>
                  <a:srgbClr val="0070C0"/>
                </a:solidFill>
              </a:rPr>
              <a:t>Euroregion</a:t>
            </a:r>
            <a:r>
              <a:rPr lang="pl-PL" dirty="0" smtClean="0">
                <a:solidFill>
                  <a:srgbClr val="0070C0"/>
                </a:solidFill>
              </a:rPr>
              <a:t>ie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PRO EUROPA VIADRINA </a:t>
            </a:r>
            <a:r>
              <a:rPr lang="pl-PL" dirty="0" smtClean="0">
                <a:solidFill>
                  <a:srgbClr val="0070C0"/>
                </a:solidFill>
              </a:rPr>
              <a:t>oraz wszystkim zaangażowanym za znakomitą współpracę</a:t>
            </a:r>
            <a:r>
              <a:rPr lang="de-DE" dirty="0" smtClean="0">
                <a:solidFill>
                  <a:srgbClr val="0070C0"/>
                </a:solidFill>
              </a:rPr>
              <a:t>.</a:t>
            </a:r>
            <a:endParaRPr lang="pl-PL" dirty="0" smtClean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Beauftragter für deutsch-polnische Beziehungen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4A56-B4EB-4D2C-A0F6-05FC807C7686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2774156" y="5434264"/>
            <a:ext cx="7558088" cy="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e-DE" dirty="0" smtClean="0"/>
              <a:t>Wir machen weiter!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70C0"/>
                </a:solidFill>
              </a:rPr>
              <a:t>Działamy dalej</a:t>
            </a:r>
            <a:r>
              <a:rPr lang="de-DE" dirty="0" smtClean="0">
                <a:solidFill>
                  <a:srgbClr val="0070C0"/>
                </a:solidFill>
              </a:rPr>
              <a:t>!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89190"/>
            <a:ext cx="4896544" cy="3794997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6014836"/>
            <a:ext cx="2130377" cy="5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57D-529D-4649-A0A5-184E306769A3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790575" y="1556792"/>
            <a:ext cx="7558088" cy="3034677"/>
          </a:xfrm>
        </p:spPr>
        <p:txBody>
          <a:bodyPr/>
          <a:lstStyle/>
          <a:p>
            <a:r>
              <a:rPr lang="de-DE" sz="2000" b="1" dirty="0" smtClean="0"/>
              <a:t>Ziele: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Unterstützung für deutsche </a:t>
            </a:r>
            <a:r>
              <a:rPr lang="de-DE" dirty="0"/>
              <a:t>und </a:t>
            </a:r>
            <a:r>
              <a:rPr lang="de-DE" dirty="0" smtClean="0"/>
              <a:t>polnische Polizeibedienstete bei der Vorbereitung auf </a:t>
            </a:r>
            <a:r>
              <a:rPr lang="de-DE" dirty="0"/>
              <a:t>gemeinsame Einsatzaufgaben im </a:t>
            </a:r>
            <a:r>
              <a:rPr lang="de-DE" dirty="0" smtClean="0"/>
              <a:t>Grenzgebiet </a:t>
            </a:r>
          </a:p>
          <a:p>
            <a:r>
              <a:rPr lang="pl-PL" sz="2000" b="1" dirty="0" smtClean="0">
                <a:solidFill>
                  <a:srgbClr val="0070C0"/>
                </a:solidFill>
              </a:rPr>
              <a:t>Cele</a:t>
            </a:r>
            <a:r>
              <a:rPr lang="de-DE" sz="2000" b="1" dirty="0" smtClean="0">
                <a:solidFill>
                  <a:srgbClr val="0070C0"/>
                </a:solidFill>
              </a:rPr>
              <a:t>: </a:t>
            </a:r>
            <a:endParaRPr lang="de-DE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70C0"/>
                </a:solidFill>
              </a:rPr>
              <a:t>wsparcie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dla</a:t>
            </a:r>
            <a:r>
              <a:rPr lang="pl-PL" dirty="0" smtClean="0">
                <a:solidFill>
                  <a:srgbClr val="0070C0"/>
                </a:solidFill>
              </a:rPr>
              <a:t> niemieckich i polskich funkcjonariuszy policji </a:t>
            </a:r>
            <a:r>
              <a:rPr lang="de-DE" dirty="0" smtClean="0">
                <a:solidFill>
                  <a:srgbClr val="0070C0"/>
                </a:solidFill>
              </a:rPr>
              <a:t>w </a:t>
            </a:r>
            <a:r>
              <a:rPr lang="de-DE" dirty="0" err="1" smtClean="0">
                <a:solidFill>
                  <a:srgbClr val="0070C0"/>
                </a:solidFill>
              </a:rPr>
              <a:t>przygotowaniu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do wspólnych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działań w obszarze przygranicznym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21" y="5949280"/>
            <a:ext cx="2598364" cy="6505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76" y="3789040"/>
            <a:ext cx="3456384" cy="22717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03" y="3773281"/>
            <a:ext cx="3427517" cy="2287495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57D-529D-4649-A0A5-184E306769A3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790575" y="1765785"/>
            <a:ext cx="7558088" cy="30162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altLang="de-DE" dirty="0" smtClean="0"/>
              <a:t>effiziente </a:t>
            </a:r>
            <a:r>
              <a:rPr lang="de-DE" altLang="de-DE" dirty="0"/>
              <a:t>gemeinsame Gewährleistung der öffentlichen Sicherheit und </a:t>
            </a:r>
            <a:r>
              <a:rPr lang="de-DE" altLang="de-DE" dirty="0" smtClean="0"/>
              <a:t>Ordnung</a:t>
            </a:r>
            <a:endParaRPr lang="pl-PL" alt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altLang="de-DE" dirty="0" smtClean="0">
                <a:solidFill>
                  <a:srgbClr val="0070C0"/>
                </a:solidFill>
              </a:rPr>
              <a:t>e</a:t>
            </a:r>
            <a:r>
              <a:rPr lang="de-DE" altLang="de-DE" dirty="0" smtClean="0">
                <a:solidFill>
                  <a:srgbClr val="0070C0"/>
                </a:solidFill>
              </a:rPr>
              <a:t>f</a:t>
            </a:r>
            <a:r>
              <a:rPr lang="pl-PL" altLang="de-DE" dirty="0" smtClean="0">
                <a:solidFill>
                  <a:srgbClr val="0070C0"/>
                </a:solidFill>
              </a:rPr>
              <a:t>ektywne wspólne</a:t>
            </a:r>
            <a:r>
              <a:rPr lang="de-DE" altLang="de-DE" dirty="0" smtClean="0">
                <a:solidFill>
                  <a:srgbClr val="0070C0"/>
                </a:solidFill>
              </a:rPr>
              <a:t> </a:t>
            </a:r>
            <a:r>
              <a:rPr lang="pl-PL" altLang="de-DE" dirty="0" smtClean="0">
                <a:solidFill>
                  <a:srgbClr val="0070C0"/>
                </a:solidFill>
              </a:rPr>
              <a:t>zapewnienie bezpieczeństwa i porządku publicznego</a:t>
            </a:r>
            <a:endParaRPr lang="de-D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83" y="5907275"/>
            <a:ext cx="2815459" cy="7048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996952"/>
            <a:ext cx="4536504" cy="30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57D-529D-4649-A0A5-184E306769A3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6" name="Inhaltsplatzhalter 12"/>
          <p:cNvSpPr txBox="1">
            <a:spLocks/>
          </p:cNvSpPr>
          <p:nvPr/>
        </p:nvSpPr>
        <p:spPr bwMode="auto">
          <a:xfrm>
            <a:off x="790575" y="1412776"/>
            <a:ext cx="817391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dirty="0" smtClean="0"/>
              <a:t>Eröffnung </a:t>
            </a:r>
            <a:r>
              <a:rPr lang="de-DE" dirty="0"/>
              <a:t>des ersten </a:t>
            </a:r>
            <a:r>
              <a:rPr lang="de-DE" dirty="0" smtClean="0"/>
              <a:t>Lehrganges </a:t>
            </a:r>
            <a:r>
              <a:rPr lang="de-DE" dirty="0"/>
              <a:t>am 20. März 2017</a:t>
            </a:r>
          </a:p>
          <a:p>
            <a:r>
              <a:rPr lang="de-DE" dirty="0" smtClean="0"/>
              <a:t>drei 14-tägige Lehrveranstaltungen im Jahr</a:t>
            </a:r>
            <a:endParaRPr lang="pl-PL" sz="100" dirty="0" smtClean="0"/>
          </a:p>
          <a:p>
            <a:r>
              <a:rPr lang="pl-PL" dirty="0" smtClean="0">
                <a:solidFill>
                  <a:srgbClr val="0070C0"/>
                </a:solidFill>
              </a:rPr>
              <a:t>rozpoczęcie pierwszego kursu w dn. </a:t>
            </a:r>
            <a:r>
              <a:rPr lang="de-DE" dirty="0" smtClean="0">
                <a:solidFill>
                  <a:srgbClr val="0070C0"/>
                </a:solidFill>
              </a:rPr>
              <a:t>20</a:t>
            </a:r>
            <a:r>
              <a:rPr lang="pl-PL" dirty="0" smtClean="0">
                <a:solidFill>
                  <a:srgbClr val="0070C0"/>
                </a:solidFill>
              </a:rPr>
              <a:t> marca</a:t>
            </a:r>
            <a:r>
              <a:rPr lang="de-DE" dirty="0" smtClean="0">
                <a:solidFill>
                  <a:srgbClr val="0070C0"/>
                </a:solidFill>
              </a:rPr>
              <a:t> 2017</a:t>
            </a:r>
            <a:r>
              <a:rPr lang="pl-PL" dirty="0" smtClean="0">
                <a:solidFill>
                  <a:srgbClr val="0070C0"/>
                </a:solidFill>
              </a:rPr>
              <a:t> r.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pl-PL" dirty="0" smtClean="0">
                <a:solidFill>
                  <a:srgbClr val="0070C0"/>
                </a:solidFill>
              </a:rPr>
              <a:t>trzy</a:t>
            </a:r>
            <a:r>
              <a:rPr lang="de-DE" dirty="0" smtClean="0">
                <a:solidFill>
                  <a:srgbClr val="0070C0"/>
                </a:solidFill>
              </a:rPr>
              <a:t> 14-</a:t>
            </a:r>
            <a:r>
              <a:rPr lang="pl-PL" dirty="0" smtClean="0">
                <a:solidFill>
                  <a:srgbClr val="0070C0"/>
                </a:solidFill>
              </a:rPr>
              <a:t>dniowe kursy w roku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16" y="5906926"/>
            <a:ext cx="2697012" cy="67520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68618"/>
            <a:ext cx="2640288" cy="254002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391" y="3271462"/>
            <a:ext cx="4205869" cy="25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90575" y="6494463"/>
            <a:ext cx="2133600" cy="360362"/>
          </a:xfrm>
        </p:spPr>
        <p:txBody>
          <a:bodyPr/>
          <a:lstStyle/>
          <a:p>
            <a:endParaRPr lang="de-DE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57D-529D-4649-A0A5-184E306769A3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6" name="Inhaltsplatzhalter 12"/>
          <p:cNvSpPr txBox="1">
            <a:spLocks/>
          </p:cNvSpPr>
          <p:nvPr/>
        </p:nvSpPr>
        <p:spPr bwMode="auto">
          <a:xfrm>
            <a:off x="790575" y="1124744"/>
            <a:ext cx="802989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dirty="0" smtClean="0"/>
              <a:t>10 deutsche und 10 polnische Teilnehmer je Lehrveranstaltung</a:t>
            </a:r>
          </a:p>
          <a:p>
            <a:r>
              <a:rPr lang="de-DE" dirty="0" smtClean="0"/>
              <a:t>Polizei Brandenburg, Polizei Mecklenburg-Vorpommern, Bundespolizei, polnische Polizei, polnischer Grenzschutz</a:t>
            </a:r>
            <a:endParaRPr lang="pl-PL" dirty="0" smtClean="0"/>
          </a:p>
          <a:p>
            <a:r>
              <a:rPr lang="de-DE" dirty="0">
                <a:solidFill>
                  <a:srgbClr val="0070C0"/>
                </a:solidFill>
              </a:rPr>
              <a:t>10 </a:t>
            </a:r>
            <a:r>
              <a:rPr lang="pl-PL" dirty="0" smtClean="0">
                <a:solidFill>
                  <a:srgbClr val="0070C0"/>
                </a:solidFill>
              </a:rPr>
              <a:t>niemieckich i </a:t>
            </a:r>
            <a:r>
              <a:rPr lang="de-DE" dirty="0" smtClean="0">
                <a:solidFill>
                  <a:srgbClr val="0070C0"/>
                </a:solidFill>
              </a:rPr>
              <a:t>10 pol</a:t>
            </a:r>
            <a:r>
              <a:rPr lang="pl-PL" dirty="0" smtClean="0">
                <a:solidFill>
                  <a:srgbClr val="0070C0"/>
                </a:solidFill>
              </a:rPr>
              <a:t>skich uczestników na każdym kursie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pl-PL" dirty="0" smtClean="0">
                <a:solidFill>
                  <a:srgbClr val="0070C0"/>
                </a:solidFill>
              </a:rPr>
              <a:t>policja</a:t>
            </a:r>
            <a:r>
              <a:rPr lang="de-DE" dirty="0" smtClean="0">
                <a:solidFill>
                  <a:srgbClr val="0070C0"/>
                </a:solidFill>
              </a:rPr>
              <a:t> Brandenburg</a:t>
            </a:r>
            <a:r>
              <a:rPr lang="pl-PL" dirty="0" smtClean="0">
                <a:solidFill>
                  <a:srgbClr val="0070C0"/>
                </a:solidFill>
              </a:rPr>
              <a:t>ii</a:t>
            </a:r>
            <a:r>
              <a:rPr lang="de-DE" dirty="0" smtClean="0">
                <a:solidFill>
                  <a:srgbClr val="0070C0"/>
                </a:solidFill>
              </a:rPr>
              <a:t>, </a:t>
            </a:r>
            <a:r>
              <a:rPr lang="pl-PL" dirty="0" smtClean="0">
                <a:solidFill>
                  <a:srgbClr val="0070C0"/>
                </a:solidFill>
              </a:rPr>
              <a:t>policja</a:t>
            </a:r>
            <a:r>
              <a:rPr lang="de-DE" dirty="0" smtClean="0">
                <a:solidFill>
                  <a:srgbClr val="0070C0"/>
                </a:solidFill>
              </a:rPr>
              <a:t> Mecklenburg</a:t>
            </a:r>
            <a:r>
              <a:rPr lang="pl-PL" dirty="0" smtClean="0">
                <a:solidFill>
                  <a:srgbClr val="0070C0"/>
                </a:solidFill>
              </a:rPr>
              <a:t>ii</a:t>
            </a:r>
            <a:r>
              <a:rPr lang="de-DE" dirty="0" smtClean="0">
                <a:solidFill>
                  <a:srgbClr val="0070C0"/>
                </a:solidFill>
              </a:rPr>
              <a:t>-</a:t>
            </a:r>
            <a:r>
              <a:rPr lang="pl-PL" dirty="0" smtClean="0">
                <a:solidFill>
                  <a:srgbClr val="0070C0"/>
                </a:solidFill>
              </a:rPr>
              <a:t>Pomorza Przedniego</a:t>
            </a:r>
            <a:r>
              <a:rPr lang="de-DE" dirty="0" smtClean="0">
                <a:solidFill>
                  <a:srgbClr val="0070C0"/>
                </a:solidFill>
              </a:rPr>
              <a:t>, </a:t>
            </a:r>
            <a:r>
              <a:rPr lang="pl-PL" dirty="0" smtClean="0">
                <a:solidFill>
                  <a:srgbClr val="0070C0"/>
                </a:solidFill>
              </a:rPr>
              <a:t>Policja Federalna</a:t>
            </a:r>
            <a:r>
              <a:rPr lang="de-DE" dirty="0" smtClean="0">
                <a:solidFill>
                  <a:srgbClr val="0070C0"/>
                </a:solidFill>
              </a:rPr>
              <a:t>, pol</a:t>
            </a:r>
            <a:r>
              <a:rPr lang="pl-PL" dirty="0" smtClean="0">
                <a:solidFill>
                  <a:srgbClr val="0070C0"/>
                </a:solidFill>
              </a:rPr>
              <a:t>ska policja</a:t>
            </a:r>
            <a:r>
              <a:rPr lang="de-DE" dirty="0" smtClean="0">
                <a:solidFill>
                  <a:srgbClr val="0070C0"/>
                </a:solidFill>
              </a:rPr>
              <a:t>, pol</a:t>
            </a:r>
            <a:r>
              <a:rPr lang="pl-PL" dirty="0" smtClean="0">
                <a:solidFill>
                  <a:srgbClr val="0070C0"/>
                </a:solidFill>
              </a:rPr>
              <a:t>ska Straż Graniczna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68" y="5995870"/>
            <a:ext cx="2449343" cy="6132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50" y="3808693"/>
            <a:ext cx="707197" cy="66452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344" y="3843152"/>
            <a:ext cx="609653" cy="61574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570" y="3762007"/>
            <a:ext cx="702424" cy="69689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192" y="3808693"/>
            <a:ext cx="755970" cy="6889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800" y="3774203"/>
            <a:ext cx="719390" cy="68281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4044" y="3796500"/>
            <a:ext cx="688908" cy="6889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96" y="3850960"/>
            <a:ext cx="530396" cy="57998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1811" y="4509864"/>
            <a:ext cx="3210189" cy="160509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11" y="4485408"/>
            <a:ext cx="2478778" cy="164812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486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57D-529D-4649-A0A5-184E306769A3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790575" y="1556792"/>
            <a:ext cx="8246284" cy="2819233"/>
          </a:xfrm>
        </p:spPr>
        <p:txBody>
          <a:bodyPr/>
          <a:lstStyle/>
          <a:p>
            <a:r>
              <a:rPr lang="de-DE" dirty="0" smtClean="0"/>
              <a:t>Weiterbildung zu taktischen, rechtlichen </a:t>
            </a:r>
            <a:r>
              <a:rPr lang="de-DE" dirty="0"/>
              <a:t>und </a:t>
            </a:r>
            <a:r>
              <a:rPr lang="de-DE" dirty="0" smtClean="0"/>
              <a:t>praktische Themen</a:t>
            </a:r>
          </a:p>
          <a:p>
            <a:r>
              <a:rPr lang="de-DE" dirty="0" smtClean="0"/>
              <a:t>Erfahrungsaustausch </a:t>
            </a:r>
          </a:p>
          <a:p>
            <a:r>
              <a:rPr lang="de-DE" dirty="0" smtClean="0"/>
              <a:t>Entwicklung </a:t>
            </a:r>
            <a:r>
              <a:rPr lang="de-DE" dirty="0"/>
              <a:t>eines interkulturellen </a:t>
            </a:r>
            <a:r>
              <a:rPr lang="de-DE" dirty="0" smtClean="0"/>
              <a:t>Verständnisses </a:t>
            </a:r>
            <a:endParaRPr lang="pl-PL" dirty="0" smtClean="0"/>
          </a:p>
          <a:p>
            <a:r>
              <a:rPr lang="pl-PL" dirty="0">
                <a:solidFill>
                  <a:srgbClr val="0070C0"/>
                </a:solidFill>
              </a:rPr>
              <a:t>d</a:t>
            </a:r>
            <a:r>
              <a:rPr lang="pl-PL" dirty="0" smtClean="0">
                <a:solidFill>
                  <a:srgbClr val="0070C0"/>
                </a:solidFill>
              </a:rPr>
              <a:t>okształcanie w zakresach </a:t>
            </a:r>
            <a:r>
              <a:rPr lang="de-DE" dirty="0" err="1" smtClean="0">
                <a:solidFill>
                  <a:srgbClr val="0070C0"/>
                </a:solidFill>
              </a:rPr>
              <a:t>takt</a:t>
            </a:r>
            <a:r>
              <a:rPr lang="pl-PL" dirty="0" smtClean="0">
                <a:solidFill>
                  <a:srgbClr val="0070C0"/>
                </a:solidFill>
              </a:rPr>
              <a:t>ycznym</a:t>
            </a:r>
            <a:r>
              <a:rPr lang="de-DE" dirty="0" smtClean="0">
                <a:solidFill>
                  <a:srgbClr val="0070C0"/>
                </a:solidFill>
              </a:rPr>
              <a:t>, </a:t>
            </a:r>
            <a:r>
              <a:rPr lang="pl-PL" dirty="0" smtClean="0">
                <a:solidFill>
                  <a:srgbClr val="0070C0"/>
                </a:solidFill>
              </a:rPr>
              <a:t>prawnym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i praktycznym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pl-PL" dirty="0">
                <a:solidFill>
                  <a:srgbClr val="0070C0"/>
                </a:solidFill>
              </a:rPr>
              <a:t>w</a:t>
            </a:r>
            <a:r>
              <a:rPr lang="pl-PL" dirty="0" smtClean="0">
                <a:solidFill>
                  <a:srgbClr val="0070C0"/>
                </a:solidFill>
              </a:rPr>
              <a:t>ymiana doświadczeń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pl-PL" dirty="0" err="1" smtClean="0">
                <a:solidFill>
                  <a:srgbClr val="0070C0"/>
                </a:solidFill>
              </a:rPr>
              <a:t>r</a:t>
            </a:r>
            <a:r>
              <a:rPr lang="de-DE" dirty="0" err="1" smtClean="0">
                <a:solidFill>
                  <a:srgbClr val="0070C0"/>
                </a:solidFill>
              </a:rPr>
              <a:t>ozwój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zrozumienia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międzykulturowego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69" y="5877272"/>
            <a:ext cx="2815459" cy="7048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17" y="3888802"/>
            <a:ext cx="2690159" cy="213758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70" y="3925195"/>
            <a:ext cx="3105459" cy="2064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911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57D-529D-4649-A0A5-184E306769A3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563481" y="1556792"/>
            <a:ext cx="3766298" cy="5773888"/>
          </a:xfrm>
        </p:spPr>
        <p:txBody>
          <a:bodyPr/>
          <a:lstStyle/>
          <a:p>
            <a:endParaRPr lang="de-DE" b="1" dirty="0" smtClean="0"/>
          </a:p>
          <a:p>
            <a:r>
              <a:rPr lang="de-DE" sz="2000" b="1" dirty="0" smtClean="0"/>
              <a:t>Lehrgangsinhalte: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Sprache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grenzüberschreitende Kriminalität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Zusammenarbeitsformen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800" dirty="0" smtClean="0"/>
          </a:p>
          <a:p>
            <a:r>
              <a:rPr lang="pl-PL" sz="2000" b="1" dirty="0" smtClean="0">
                <a:solidFill>
                  <a:srgbClr val="0070C0"/>
                </a:solidFill>
              </a:rPr>
              <a:t>Treści kształcenia</a:t>
            </a:r>
            <a:r>
              <a:rPr lang="de-DE" sz="2000" b="1" dirty="0" smtClean="0">
                <a:solidFill>
                  <a:srgbClr val="0070C0"/>
                </a:solidFill>
              </a:rPr>
              <a:t>:</a:t>
            </a:r>
            <a:endParaRPr lang="de-DE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nauka języka</a:t>
            </a:r>
            <a:endParaRPr lang="de-D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przestępczość transgraniczna</a:t>
            </a:r>
            <a:endParaRPr lang="de-D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formy współpracy</a:t>
            </a:r>
            <a:endParaRPr lang="de-D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69" y="5877272"/>
            <a:ext cx="2815459" cy="7048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348" y="2060848"/>
            <a:ext cx="4574593" cy="30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57D-529D-4649-A0A5-184E306769A3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272588" y="1289635"/>
            <a:ext cx="3550274" cy="5552289"/>
          </a:xfrm>
        </p:spPr>
        <p:txBody>
          <a:bodyPr/>
          <a:lstStyle/>
          <a:p>
            <a:endParaRPr lang="de-D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Polizei-</a:t>
            </a:r>
            <a:r>
              <a:rPr lang="de-DE" dirty="0"/>
              <a:t>, Straf- und </a:t>
            </a:r>
            <a:r>
              <a:rPr lang="de-DE" dirty="0" smtClean="0"/>
              <a:t>Eingriffsrecht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Deutsch-polnischer </a:t>
            </a:r>
            <a:r>
              <a:rPr lang="de-DE" dirty="0" smtClean="0"/>
              <a:t>Polizeikooperationsvertrag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Praktika in Partnerdienststellen</a:t>
            </a:r>
          </a:p>
          <a:p>
            <a:pPr marL="0" indent="0">
              <a:buNone/>
            </a:pPr>
            <a:endParaRPr lang="de-DE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prawo policyjne, karne i interwencji</a:t>
            </a:r>
            <a:endParaRPr lang="de-D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Niemiecko</a:t>
            </a:r>
            <a:r>
              <a:rPr lang="de-DE" dirty="0" smtClean="0">
                <a:solidFill>
                  <a:srgbClr val="0070C0"/>
                </a:solidFill>
              </a:rPr>
              <a:t>-</a:t>
            </a:r>
            <a:r>
              <a:rPr lang="pl-PL" dirty="0" smtClean="0">
                <a:solidFill>
                  <a:srgbClr val="0070C0"/>
                </a:solidFill>
              </a:rPr>
              <a:t>Polska Policyjna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Umowa o Współpracy</a:t>
            </a:r>
            <a:endParaRPr lang="de-D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p</a:t>
            </a:r>
            <a:r>
              <a:rPr lang="de-DE" dirty="0" err="1" smtClean="0">
                <a:solidFill>
                  <a:srgbClr val="0070C0"/>
                </a:solidFill>
              </a:rPr>
              <a:t>rakt</a:t>
            </a:r>
            <a:r>
              <a:rPr lang="pl-PL" dirty="0" smtClean="0">
                <a:solidFill>
                  <a:srgbClr val="0070C0"/>
                </a:solidFill>
              </a:rPr>
              <a:t>yka w jednostkach partnerskich</a:t>
            </a:r>
            <a:endParaRPr lang="de-D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69" y="5877272"/>
            <a:ext cx="2815459" cy="7048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716016" cy="313564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8551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Beauftragter für deutsch-polnische Beziehungen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34C3-7215-4DF5-84A1-9247CA3DA971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292" y="2263658"/>
            <a:ext cx="7558088" cy="2314480"/>
          </a:xfrm>
        </p:spPr>
        <p:txBody>
          <a:bodyPr/>
          <a:lstStyle/>
          <a:p>
            <a:r>
              <a:rPr lang="de-DE" altLang="de-DE" sz="2000" b="1" dirty="0" smtClean="0"/>
              <a:t>Fazit: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b</a:t>
            </a:r>
            <a:r>
              <a:rPr lang="de-DE" altLang="de-DE" dirty="0" smtClean="0"/>
              <a:t>isher 180 Beamte geschult</a:t>
            </a:r>
          </a:p>
          <a:p>
            <a:pPr>
              <a:buFont typeface="Arial" panose="020B0604020202020204" pitchFamily="34" charset="0"/>
              <a:buChar char="•"/>
            </a:pPr>
            <a:endParaRPr lang="pl-PL" altLang="de-DE" sz="100" dirty="0" smtClean="0"/>
          </a:p>
          <a:p>
            <a:r>
              <a:rPr lang="pl-PL" altLang="de-DE" sz="2000" b="1" dirty="0" smtClean="0">
                <a:solidFill>
                  <a:srgbClr val="0070C0"/>
                </a:solidFill>
              </a:rPr>
              <a:t>Podsumowanie</a:t>
            </a:r>
            <a:r>
              <a:rPr lang="de-DE" altLang="de-DE" sz="2000" b="1" dirty="0" smtClean="0">
                <a:solidFill>
                  <a:srgbClr val="0070C0"/>
                </a:solidFill>
              </a:rPr>
              <a:t>:</a:t>
            </a:r>
            <a:endParaRPr lang="de-DE" altLang="de-DE" sz="20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70C0"/>
                </a:solidFill>
              </a:rPr>
              <a:t>180 </a:t>
            </a:r>
            <a:r>
              <a:rPr lang="pl-PL" altLang="de-DE" dirty="0" smtClean="0">
                <a:solidFill>
                  <a:srgbClr val="0070C0"/>
                </a:solidFill>
              </a:rPr>
              <a:t>funkcjonariuszy przeszkolonych do tej pory</a:t>
            </a:r>
            <a:endParaRPr lang="de-DE" altLang="de-DE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57" y="5988406"/>
            <a:ext cx="2509080" cy="6281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950" y="1763156"/>
            <a:ext cx="2924871" cy="438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Bildschirmpräsentation (4:3)</PresentationFormat>
  <Paragraphs>104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Symbol</vt:lpstr>
      <vt:lpstr>Wingdings</vt:lpstr>
      <vt:lpstr>Standarddesign</vt:lpstr>
      <vt:lpstr>„Im Tandem gegen die Grenzkriminalität“  „W tandemie przeciwko przestępczości przygranicznej“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Ministerium des Innern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Ministerium des Innern</dc:creator>
  <cp:lastModifiedBy>Saczyna, Magdalena</cp:lastModifiedBy>
  <cp:revision>86</cp:revision>
  <cp:lastPrinted>2021-11-02T11:23:40Z</cp:lastPrinted>
  <dcterms:created xsi:type="dcterms:W3CDTF">2011-12-13T13:06:42Z</dcterms:created>
  <dcterms:modified xsi:type="dcterms:W3CDTF">2021-11-16T08:26:50Z</dcterms:modified>
</cp:coreProperties>
</file>